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59" r:id="rId33"/>
    <p:sldId id="291" r:id="rId34"/>
    <p:sldId id="292" r:id="rId35"/>
    <p:sldId id="260" r:id="rId36"/>
    <p:sldId id="262" r:id="rId37"/>
    <p:sldId id="261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32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81A7-39CC-3F40-8A4B-FB654854BECD}" type="datetimeFigureOut">
              <a:rPr lang="en-US" smtClean="0"/>
              <a:t>5/11/14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E8811-3704-A644-98C1-EACC6C2AF9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0BE81A7-39CC-3F40-8A4B-FB654854BECD}" type="datetimeFigureOut">
              <a:rPr lang="en-US" smtClean="0"/>
              <a:t>5/11/14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E8811-3704-A644-98C1-EACC6C2AF9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81A7-39CC-3F40-8A4B-FB654854BECD}" type="datetimeFigureOut">
              <a:rPr lang="en-US" smtClean="0"/>
              <a:t>5/11/14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0BE81A7-39CC-3F40-8A4B-FB654854BECD}" type="datetimeFigureOut">
              <a:rPr lang="en-US" smtClean="0"/>
              <a:t>5/11/14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0BE81A7-39CC-3F40-8A4B-FB654854BECD}" type="datetimeFigureOut">
              <a:rPr lang="en-US" smtClean="0"/>
              <a:t>5/11/14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81A7-39CC-3F40-8A4B-FB654854BECD}" type="datetimeFigureOut">
              <a:rPr lang="en-US" smtClean="0"/>
              <a:t>5/11/14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E8811-3704-A644-98C1-EACC6C2AF9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81A7-39CC-3F40-8A4B-FB654854BECD}" type="datetimeFigureOut">
              <a:rPr lang="en-US" smtClean="0"/>
              <a:t>5/11/14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E8811-3704-A644-98C1-EACC6C2AF9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81A7-39CC-3F40-8A4B-FB654854BECD}" type="datetimeFigureOut">
              <a:rPr lang="en-US" smtClean="0"/>
              <a:t>5/11/14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E8811-3704-A644-98C1-EACC6C2AF9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81A7-39CC-3F40-8A4B-FB654854BECD}" type="datetimeFigureOut">
              <a:rPr lang="en-US" smtClean="0"/>
              <a:t>5/11/14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81A7-39CC-3F40-8A4B-FB654854BECD}" type="datetimeFigureOut">
              <a:rPr lang="en-US" smtClean="0"/>
              <a:t>5/11/14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E8811-3704-A644-98C1-EACC6C2AF9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0BE81A7-39CC-3F40-8A4B-FB654854BECD}" type="datetimeFigureOut">
              <a:rPr lang="en-US" smtClean="0"/>
              <a:t>5/11/14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E8811-3704-A644-98C1-EACC6C2AF9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0BE81A7-39CC-3F40-8A4B-FB654854BECD}" type="datetimeFigureOut">
              <a:rPr lang="en-US" smtClean="0"/>
              <a:t>5/11/14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E8811-3704-A644-98C1-EACC6C2AF92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81A7-39CC-3F40-8A4B-FB654854BECD}" type="datetimeFigureOut">
              <a:rPr lang="en-US" smtClean="0"/>
              <a:t>5/11/14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E8811-3704-A644-98C1-EACC6C2AF9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81A7-39CC-3F40-8A4B-FB654854BECD}" type="datetimeFigureOut">
              <a:rPr lang="en-US" smtClean="0"/>
              <a:t>5/11/14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E8811-3704-A644-98C1-EACC6C2AF9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0BE81A7-39CC-3F40-8A4B-FB654854BECD}" type="datetimeFigureOut">
              <a:rPr lang="en-US" smtClean="0"/>
              <a:t>5/11/14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E8811-3704-A644-98C1-EACC6C2AF9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r>
              <a:rPr lang="en-US" dirty="0" smtClean="0"/>
              <a:t>Second level</a:t>
            </a:r>
            <a:br>
              <a:rPr lang="en-US" dirty="0" smtClean="0"/>
            </a:br>
            <a:r>
              <a:rPr lang="en-US" dirty="0" smtClean="0"/>
              <a:t>Third level</a:t>
            </a:r>
            <a:br>
              <a:rPr lang="en-US" dirty="0" smtClean="0"/>
            </a:br>
            <a:r>
              <a:rPr lang="en-US" dirty="0" smtClean="0"/>
              <a:t>Fourth level</a:t>
            </a:r>
            <a:br>
              <a:rPr lang="en-US" dirty="0" smtClean="0"/>
            </a:br>
            <a:r>
              <a:rPr lang="en-US" dirty="0" smtClean="0"/>
              <a:t>Fifth level</a:t>
            </a:r>
            <a:br>
              <a:rPr lang="en-US" dirty="0" smtClean="0"/>
            </a:br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0BE81A7-39CC-3F40-8A4B-FB654854BECD}" type="datetimeFigureOut">
              <a:rPr lang="en-US" smtClean="0"/>
              <a:t>5/11/14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79E8811-3704-A644-98C1-EACC6C2AF92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gif"/><Relationship Id="rId3" Type="http://schemas.openxmlformats.org/officeDocument/2006/relationships/image" Target="../media/image23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Interactive Presentation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0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Steven King</a:t>
            </a:r>
          </a:p>
          <a:p>
            <a:r>
              <a:rPr lang="en-US" dirty="0" err="1" smtClean="0"/>
              <a:t>StevenTking.com</a:t>
            </a:r>
            <a:endParaRPr lang="en-US" dirty="0" smtClean="0"/>
          </a:p>
          <a:p>
            <a:r>
              <a:rPr lang="en-US" dirty="0" smtClean="0"/>
              <a:t>UNC Multimedia </a:t>
            </a:r>
            <a:r>
              <a:rPr lang="en-US" dirty="0" err="1" smtClean="0"/>
              <a:t>Bootcamp</a:t>
            </a:r>
            <a:endParaRPr lang="en-US" dirty="0"/>
          </a:p>
        </p:txBody>
      </p:sp>
      <p:pic>
        <p:nvPicPr>
          <p:cNvPr id="5" name="Picture Placeholder 4" descr="mercedes-benz-left-brain-right-brain-paint-small-71504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9" b="155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85000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Where’s my boat?</a:t>
            </a:r>
            <a:endParaRPr lang="en-US" dirty="0"/>
          </a:p>
        </p:txBody>
      </p:sp>
      <p:pic>
        <p:nvPicPr>
          <p:cNvPr id="7" name="Content Placeholder 6" descr="michaelfreimuth23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4" b="4964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Dock 4, Slip 20.</a:t>
            </a:r>
            <a:endParaRPr lang="en-US" dirty="0"/>
          </a:p>
        </p:txBody>
      </p:sp>
      <p:pic>
        <p:nvPicPr>
          <p:cNvPr id="8" name="Content Placeholder 7" descr="boat_dock.jp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90" r="-331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68093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uardiannew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104" y="0"/>
            <a:ext cx="9231104" cy="2357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02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Proximity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Similar Items Closer, Different farther apart. </a:t>
            </a:r>
          </a:p>
          <a:p>
            <a:endParaRPr lang="en-US" dirty="0"/>
          </a:p>
        </p:txBody>
      </p:sp>
      <p:pic>
        <p:nvPicPr>
          <p:cNvPr id="6" name="Picture Placeholder 5" descr="SortingSmall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" b="166"/>
          <a:stretch>
            <a:fillRect/>
          </a:stretch>
        </p:blipFill>
        <p:spPr/>
      </p:pic>
      <p:pic>
        <p:nvPicPr>
          <p:cNvPr id="7" name="Picture Placeholder 6" descr="nuts.jpg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" b="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5530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snb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90" y="196138"/>
            <a:ext cx="7452462" cy="646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21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6" name="Picture Placeholder 5" descr="color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8" b="175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5847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CMYK or RGB?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CMYK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For Print</a:t>
            </a:r>
          </a:p>
          <a:p>
            <a:r>
              <a:rPr lang="en-US" dirty="0" smtClean="0"/>
              <a:t>Pigment</a:t>
            </a:r>
          </a:p>
          <a:p>
            <a:r>
              <a:rPr lang="en-US" dirty="0" smtClean="0"/>
              <a:t>DO NOT USE IN CLASS!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RGB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For Screens</a:t>
            </a:r>
          </a:p>
          <a:p>
            <a:r>
              <a:rPr lang="en-US" dirty="0" smtClean="0"/>
              <a:t>Light</a:t>
            </a:r>
          </a:p>
          <a:p>
            <a:r>
              <a:rPr lang="en-US" dirty="0" smtClean="0"/>
              <a:t>ALWAYS USE IN CLASS!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7933" y="5295201"/>
            <a:ext cx="707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 WILL NEVER USE OR SPEAK OF CMYK IN THIS CLASS AGAIN!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Relationships</a:t>
            </a:r>
            <a:endParaRPr lang="en-US" dirty="0"/>
          </a:p>
        </p:txBody>
      </p:sp>
      <p:pic>
        <p:nvPicPr>
          <p:cNvPr id="5" name="Content Placeholder 4" descr="colorwheel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3" b="-168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Complementary 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Two </a:t>
            </a:r>
            <a:r>
              <a:rPr lang="en-US" dirty="0">
                <a:solidFill>
                  <a:schemeClr val="tx2"/>
                </a:solidFill>
              </a:rPr>
              <a:t>opposite colors in </a:t>
            </a:r>
            <a:r>
              <a:rPr lang="en-US" dirty="0" smtClean="0">
                <a:solidFill>
                  <a:schemeClr val="tx2"/>
                </a:solidFill>
              </a:rPr>
              <a:t>wheel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Triads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004080"/>
                </a:solidFill>
              </a:rPr>
              <a:t>Triangle </a:t>
            </a:r>
            <a:r>
              <a:rPr lang="en-US" dirty="0">
                <a:solidFill>
                  <a:srgbClr val="004080"/>
                </a:solidFill>
              </a:rPr>
              <a:t>Spacing around </a:t>
            </a:r>
            <a:r>
              <a:rPr lang="en-US" dirty="0" smtClean="0">
                <a:solidFill>
                  <a:srgbClr val="004080"/>
                </a:solidFill>
              </a:rPr>
              <a:t>wheel</a:t>
            </a:r>
            <a:endParaRPr lang="en-US" dirty="0">
              <a:solidFill>
                <a:srgbClr val="00408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Analogous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004080"/>
                </a:solidFill>
              </a:rPr>
              <a:t>Adjacent Hues</a:t>
            </a:r>
            <a:endParaRPr lang="en-US" dirty="0">
              <a:solidFill>
                <a:srgbClr val="00408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Monochromatic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004080"/>
                </a:solidFill>
              </a:rPr>
              <a:t>Single </a:t>
            </a:r>
            <a:r>
              <a:rPr lang="en-US" dirty="0">
                <a:solidFill>
                  <a:srgbClr val="004080"/>
                </a:solidFill>
              </a:rPr>
              <a:t>color, varied </a:t>
            </a:r>
            <a:r>
              <a:rPr lang="en-US" dirty="0" smtClean="0">
                <a:solidFill>
                  <a:srgbClr val="004080"/>
                </a:solidFill>
              </a:rPr>
              <a:t>intensity</a:t>
            </a:r>
            <a:endParaRPr lang="en-US" dirty="0">
              <a:solidFill>
                <a:srgbClr val="00408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Compound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004080"/>
                </a:solidFill>
              </a:rPr>
              <a:t>Combines </a:t>
            </a:r>
            <a:r>
              <a:rPr lang="en-US" dirty="0">
                <a:solidFill>
                  <a:srgbClr val="004080"/>
                </a:solidFill>
              </a:rPr>
              <a:t>colors from various </a:t>
            </a:r>
            <a:r>
              <a:rPr lang="en-US" dirty="0" smtClean="0">
                <a:solidFill>
                  <a:srgbClr val="004080"/>
                </a:solidFill>
              </a:rPr>
              <a:t>hues</a:t>
            </a:r>
            <a:endParaRPr lang="en-US" dirty="0">
              <a:solidFill>
                <a:srgbClr val="00408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42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kuler.adobe.com</a:t>
            </a:r>
            <a:endParaRPr lang="en-US" dirty="0"/>
          </a:p>
        </p:txBody>
      </p:sp>
      <p:pic>
        <p:nvPicPr>
          <p:cNvPr id="7" name="Picture 6" descr="Screen Shot 2013-05-03 at 3.48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46" y="2038256"/>
            <a:ext cx="6916614" cy="478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85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</a:p>
          <a:p>
            <a:r>
              <a:rPr lang="en-US" dirty="0" smtClean="0"/>
              <a:t>Relationships</a:t>
            </a:r>
          </a:p>
          <a:p>
            <a:r>
              <a:rPr lang="en-US" dirty="0" smtClean="0"/>
              <a:t>Types of Type (Fonts</a:t>
            </a:r>
          </a:p>
          <a:p>
            <a:r>
              <a:rPr lang="en-US" dirty="0" smtClean="0"/>
              <a:t>Type on the web</a:t>
            </a:r>
            <a:endParaRPr lang="en-US" dirty="0"/>
          </a:p>
        </p:txBody>
      </p:sp>
      <p:pic>
        <p:nvPicPr>
          <p:cNvPr id="6" name="Picture Placeholder 5" descr="typo-high-res-typography-wallpaper-for-inspiration.jp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7" b="29641"/>
          <a:stretch/>
        </p:blipFill>
        <p:spPr/>
      </p:pic>
    </p:spTree>
    <p:extLst>
      <p:ext uri="{BB962C8B-B14F-4D97-AF65-F5344CB8AC3E}">
        <p14:creationId xmlns:p14="http://schemas.microsoft.com/office/powerpoint/2010/main" val="232369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Type has multiple purposes but the most important is readability. The ability for a reader to easily read and understand the text.</a:t>
            </a:r>
          </a:p>
          <a:p>
            <a:endParaRPr lang="en-US" dirty="0"/>
          </a:p>
          <a:p>
            <a:r>
              <a:rPr lang="en-US" dirty="0" smtClean="0"/>
              <a:t>Contributors/Distractors</a:t>
            </a:r>
          </a:p>
          <a:p>
            <a:r>
              <a:rPr lang="en-US" dirty="0" smtClean="0"/>
              <a:t>Size, color, texture, light, font, weight, relationship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76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Medium Choice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 to ask before starting</a:t>
            </a:r>
          </a:p>
          <a:p>
            <a:pPr lvl="1"/>
            <a:r>
              <a:rPr lang="en-US" dirty="0" smtClean="0"/>
              <a:t>Who is the audience?</a:t>
            </a:r>
          </a:p>
          <a:p>
            <a:pPr lvl="1"/>
            <a:r>
              <a:rPr lang="en-US" dirty="0" smtClean="0"/>
              <a:t>What is the story?</a:t>
            </a:r>
          </a:p>
          <a:p>
            <a:pPr lvl="1"/>
            <a:r>
              <a:rPr lang="en-US" dirty="0" smtClean="0"/>
              <a:t>Is the story visual or can I make it visual?</a:t>
            </a:r>
          </a:p>
          <a:p>
            <a:pPr lvl="1"/>
            <a:r>
              <a:rPr lang="en-US" dirty="0" smtClean="0"/>
              <a:t>How is this content to be consumed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What is the best place and way to present this story</a:t>
            </a:r>
          </a:p>
          <a:p>
            <a:pPr lvl="1"/>
            <a:r>
              <a:rPr lang="en-US" dirty="0" smtClean="0"/>
              <a:t>Video, Text, Graphics, Photos, all the above?</a:t>
            </a:r>
          </a:p>
          <a:p>
            <a:pPr lvl="1"/>
            <a:r>
              <a:rPr lang="en-US" dirty="0" smtClean="0"/>
              <a:t>Online, Social, TV, Print, Billboards, Mobile, Bus stations?</a:t>
            </a:r>
          </a:p>
        </p:txBody>
      </p:sp>
    </p:spTree>
    <p:extLst>
      <p:ext uri="{BB962C8B-B14F-4D97-AF65-F5344CB8AC3E}">
        <p14:creationId xmlns:p14="http://schemas.microsoft.com/office/powerpoint/2010/main" val="230362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Type Categories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Remember them in groups of two:</a:t>
            </a:r>
          </a:p>
          <a:p>
            <a:r>
              <a:rPr lang="en-US" dirty="0" smtClean="0"/>
              <a:t>Old/Modern, Serif/Sans, Script/Decorative</a:t>
            </a:r>
            <a:endParaRPr lang="en-US" dirty="0"/>
          </a:p>
        </p:txBody>
      </p:sp>
      <p:pic>
        <p:nvPicPr>
          <p:cNvPr id="5" name="Picture Placeholder 4" descr="fonts.gif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648" r="-35648"/>
          <a:stretch>
            <a:fillRect/>
          </a:stretch>
        </p:blipFill>
        <p:spPr>
          <a:xfrm>
            <a:off x="-251696" y="265216"/>
            <a:ext cx="9784895" cy="4760219"/>
          </a:xfrm>
        </p:spPr>
      </p:pic>
    </p:spTree>
    <p:extLst>
      <p:ext uri="{BB962C8B-B14F-4D97-AF65-F5344CB8AC3E}">
        <p14:creationId xmlns:p14="http://schemas.microsoft.com/office/powerpoint/2010/main" val="4042976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Type Categories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 descr="sans-serif-copy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670" b="-226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1362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ost-fig03_0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12" y="240280"/>
            <a:ext cx="5943798" cy="629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93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My Rules for Type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Never use more than three fonts and two is probably enough</a:t>
            </a:r>
          </a:p>
          <a:p>
            <a:r>
              <a:rPr lang="en-US" dirty="0" smtClean="0"/>
              <a:t>Never use more than one serif font on </a:t>
            </a:r>
            <a:r>
              <a:rPr lang="en-US" smtClean="0"/>
              <a:t>a page</a:t>
            </a:r>
            <a:endParaRPr lang="en-US" dirty="0" smtClean="0"/>
          </a:p>
          <a:p>
            <a:r>
              <a:rPr lang="en-US" dirty="0" smtClean="0"/>
              <a:t>Never use more than one decorative font and only in limited doses</a:t>
            </a:r>
          </a:p>
          <a:p>
            <a:r>
              <a:rPr lang="en-US" dirty="0" smtClean="0"/>
              <a:t>Typically, I choose one Serif, one san and call it a style!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68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Dafont.com</a:t>
            </a:r>
            <a:endParaRPr lang="en-US" dirty="0" smtClean="0"/>
          </a:p>
          <a:p>
            <a:r>
              <a:rPr lang="en-US" dirty="0" smtClean="0"/>
              <a:t>What the Font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464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 Layout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Rule of Thirds in Layout</a:t>
            </a:r>
          </a:p>
          <a:p>
            <a:r>
              <a:rPr lang="en-US" dirty="0" smtClean="0"/>
              <a:t>Standard Web Layouts </a:t>
            </a:r>
          </a:p>
          <a:p>
            <a:r>
              <a:rPr lang="en-US" dirty="0" smtClean="0"/>
              <a:t>New World</a:t>
            </a:r>
          </a:p>
          <a:p>
            <a:r>
              <a:rPr lang="en-US" dirty="0" smtClean="0"/>
              <a:t>Wireframes to Comp</a:t>
            </a:r>
          </a:p>
        </p:txBody>
      </p:sp>
    </p:spTree>
    <p:extLst>
      <p:ext uri="{BB962C8B-B14F-4D97-AF65-F5344CB8AC3E}">
        <p14:creationId xmlns:p14="http://schemas.microsoft.com/office/powerpoint/2010/main" val="2571374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Rule of Thirds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Placeholder 12" descr="rollingstone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28" r="-17628"/>
          <a:stretch>
            <a:fillRect/>
          </a:stretch>
        </p:blipFill>
        <p:spPr>
          <a:xfrm>
            <a:off x="-102710" y="186414"/>
            <a:ext cx="9926975" cy="4829339"/>
          </a:xfrm>
        </p:spPr>
      </p:pic>
    </p:spTree>
    <p:extLst>
      <p:ext uri="{BB962C8B-B14F-4D97-AF65-F5344CB8AC3E}">
        <p14:creationId xmlns:p14="http://schemas.microsoft.com/office/powerpoint/2010/main" val="2070643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Layouts: Fluid vs. Fixed Width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Fluid Changes with browser size</a:t>
            </a:r>
          </a:p>
          <a:p>
            <a:r>
              <a:rPr lang="en-US" dirty="0" smtClean="0"/>
              <a:t>Fixed is static size no matter the browser window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4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Standard Layouts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1 col</a:t>
            </a:r>
          </a:p>
          <a:p>
            <a:r>
              <a:rPr lang="en-US" dirty="0" smtClean="0"/>
              <a:t>2 col</a:t>
            </a:r>
          </a:p>
          <a:p>
            <a:r>
              <a:rPr lang="en-US" dirty="0" smtClean="0"/>
              <a:t>3 col</a:t>
            </a:r>
            <a:endParaRPr lang="en-US" dirty="0"/>
          </a:p>
        </p:txBody>
      </p:sp>
      <p:pic>
        <p:nvPicPr>
          <p:cNvPr id="7" name="Picture 6" descr="perfect-2-column-double-page-dimensio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2" y="384478"/>
            <a:ext cx="3794754" cy="4011597"/>
          </a:xfrm>
          <a:prstGeom prst="rect">
            <a:avLst/>
          </a:prstGeom>
        </p:spPr>
      </p:pic>
      <p:pic>
        <p:nvPicPr>
          <p:cNvPr id="9" name="Picture 8" descr="perfect-2-column-left-menu-dimension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294" y="357813"/>
            <a:ext cx="3952231" cy="417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52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 Column or Fluid Center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 descr="perfect-full-page-dimensions.gif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254" r="-49254"/>
          <a:stretch>
            <a:fillRect/>
          </a:stretch>
        </p:blipFill>
        <p:spPr>
          <a:xfrm>
            <a:off x="-508599" y="221367"/>
            <a:ext cx="9855127" cy="4794386"/>
          </a:xfrm>
        </p:spPr>
      </p:pic>
    </p:spTree>
    <p:extLst>
      <p:ext uri="{BB962C8B-B14F-4D97-AF65-F5344CB8AC3E}">
        <p14:creationId xmlns:p14="http://schemas.microsoft.com/office/powerpoint/2010/main" val="2604291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Online, Mobile and Social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will focus on presenting your content for online and mobile audiences.</a:t>
            </a:r>
          </a:p>
          <a:p>
            <a:r>
              <a:rPr lang="en-US" dirty="0" smtClean="0"/>
              <a:t>Interactive Design</a:t>
            </a:r>
          </a:p>
          <a:p>
            <a:r>
              <a:rPr lang="en-US" dirty="0" smtClean="0"/>
              <a:t>HTML</a:t>
            </a:r>
          </a:p>
          <a:p>
            <a:r>
              <a:rPr lang="en-US" dirty="0" smtClean="0"/>
              <a:t>CSS</a:t>
            </a:r>
          </a:p>
          <a:p>
            <a:r>
              <a:rPr lang="en-US" dirty="0" smtClean="0"/>
              <a:t>AJAX</a:t>
            </a:r>
          </a:p>
          <a:p>
            <a:r>
              <a:rPr lang="en-US" dirty="0" smtClean="0"/>
              <a:t>Graphing/</a:t>
            </a:r>
            <a:r>
              <a:rPr lang="en-US" dirty="0" smtClean="0"/>
              <a:t>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388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 Column Fluid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5" descr="perfect-2-column-left-menu-dimensions.gif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651" r="-58651"/>
          <a:stretch>
            <a:fillRect/>
          </a:stretch>
        </p:blipFill>
        <p:spPr>
          <a:xfrm>
            <a:off x="-570504" y="258363"/>
            <a:ext cx="9798982" cy="4767072"/>
          </a:xfrm>
        </p:spPr>
      </p:pic>
    </p:spTree>
    <p:extLst>
      <p:ext uri="{BB962C8B-B14F-4D97-AF65-F5344CB8AC3E}">
        <p14:creationId xmlns:p14="http://schemas.microsoft.com/office/powerpoint/2010/main" val="3455182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3 Column Fluid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 descr="perfect-3-column-dimensions.gif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651" r="-58651"/>
          <a:stretch>
            <a:fillRect/>
          </a:stretch>
        </p:blipFill>
        <p:spPr>
          <a:xfrm>
            <a:off x="-724185" y="326225"/>
            <a:ext cx="9639585" cy="4689528"/>
          </a:xfrm>
        </p:spPr>
      </p:pic>
    </p:spTree>
    <p:extLst>
      <p:ext uri="{BB962C8B-B14F-4D97-AF65-F5344CB8AC3E}">
        <p14:creationId xmlns:p14="http://schemas.microsoft.com/office/powerpoint/2010/main" val="3240647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and Mobile Design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Adaptive Design</a:t>
            </a:r>
          </a:p>
          <a:p>
            <a:r>
              <a:rPr lang="en-US" dirty="0" smtClean="0"/>
              <a:t>Responsive Design</a:t>
            </a:r>
            <a:endParaRPr lang="en-US" dirty="0"/>
          </a:p>
          <a:p>
            <a:r>
              <a:rPr lang="en-US" dirty="0" smtClean="0"/>
              <a:t>Apps vs. Websites</a:t>
            </a:r>
          </a:p>
        </p:txBody>
      </p:sp>
      <p:pic>
        <p:nvPicPr>
          <p:cNvPr id="5" name="Content Placeholder 4" descr="responsive_web_design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88" b="-15288"/>
          <a:stretch>
            <a:fillRect/>
          </a:stretch>
        </p:blipFill>
        <p:spPr>
          <a:xfrm>
            <a:off x="3730103" y="2180159"/>
            <a:ext cx="5183710" cy="4096816"/>
          </a:xfrm>
        </p:spPr>
      </p:pic>
    </p:spTree>
    <p:extLst>
      <p:ext uri="{BB962C8B-B14F-4D97-AF65-F5344CB8AC3E}">
        <p14:creationId xmlns:p14="http://schemas.microsoft.com/office/powerpoint/2010/main" val="4035330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New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Adaptive Design</a:t>
            </a:r>
          </a:p>
          <a:p>
            <a:r>
              <a:rPr lang="en-US" dirty="0" smtClean="0"/>
              <a:t>Responsive Design</a:t>
            </a:r>
            <a:endParaRPr lang="en-US" dirty="0"/>
          </a:p>
        </p:txBody>
      </p:sp>
      <p:pic>
        <p:nvPicPr>
          <p:cNvPr id="5" name="Picture Placeholder 4" descr="Screen shot 2012-01-13 at 2.08.33 PM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" b="1206"/>
          <a:stretch>
            <a:fillRect/>
          </a:stretch>
        </p:blipFill>
        <p:spPr>
          <a:xfrm>
            <a:off x="222885" y="442733"/>
            <a:ext cx="8921115" cy="4340002"/>
          </a:xfrm>
        </p:spPr>
      </p:pic>
    </p:spTree>
    <p:extLst>
      <p:ext uri="{BB962C8B-B14F-4D97-AF65-F5344CB8AC3E}">
        <p14:creationId xmlns:p14="http://schemas.microsoft.com/office/powerpoint/2010/main" val="18076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short history lesson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772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and CSS</a:t>
            </a:r>
            <a:endParaRPr lang="en-US" dirty="0"/>
          </a:p>
        </p:txBody>
      </p:sp>
      <p:pic>
        <p:nvPicPr>
          <p:cNvPr id="6" name="Content Placeholder 5" descr="browserwar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" r="2266"/>
          <a:stretch>
            <a:fillRect/>
          </a:stretch>
        </p:blipFill>
        <p:spPr>
          <a:xfrm>
            <a:off x="4467112" y="2021970"/>
            <a:ext cx="4448288" cy="4241669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Browser </a:t>
            </a:r>
            <a:r>
              <a:rPr lang="en-US" dirty="0" smtClean="0"/>
              <a:t>Wars</a:t>
            </a:r>
            <a:endParaRPr lang="en-US" dirty="0"/>
          </a:p>
          <a:p>
            <a:r>
              <a:rPr lang="en-US" dirty="0"/>
              <a:t>Jobs assignation of Flash</a:t>
            </a:r>
          </a:p>
          <a:p>
            <a:r>
              <a:rPr lang="en-US" dirty="0"/>
              <a:t>HTML, XHTML, HTML5</a:t>
            </a:r>
          </a:p>
          <a:p>
            <a:r>
              <a:rPr lang="en-US" dirty="0"/>
              <a:t>CSS and CSS3</a:t>
            </a:r>
          </a:p>
          <a:p>
            <a:r>
              <a:rPr lang="en-US" dirty="0"/>
              <a:t>Browser Support ???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07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Battle has been won!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Sort of…</a:t>
            </a:r>
            <a:endParaRPr lang="en-US" dirty="0"/>
          </a:p>
        </p:txBody>
      </p:sp>
      <p:pic>
        <p:nvPicPr>
          <p:cNvPr id="8" name="Picture Placeholder 7" descr="html5vsflash.jpe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1" r="-6061"/>
          <a:stretch>
            <a:fillRect/>
          </a:stretch>
        </p:blipFill>
        <p:spPr>
          <a:xfrm>
            <a:off x="774396" y="669520"/>
            <a:ext cx="7988300" cy="3886200"/>
          </a:xfrm>
        </p:spPr>
      </p:pic>
    </p:spTree>
    <p:extLst>
      <p:ext uri="{BB962C8B-B14F-4D97-AF65-F5344CB8AC3E}">
        <p14:creationId xmlns:p14="http://schemas.microsoft.com/office/powerpoint/2010/main" val="2814533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get to work!</a:t>
            </a:r>
            <a:endParaRPr lang="en-US" dirty="0"/>
          </a:p>
        </p:txBody>
      </p:sp>
      <p:pic>
        <p:nvPicPr>
          <p:cNvPr id="4" name="Content Placeholder 3" descr="code_snip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1" b="236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262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Color for Web</a:t>
            </a:r>
          </a:p>
          <a:p>
            <a:r>
              <a:rPr lang="en-US" dirty="0" smtClean="0"/>
              <a:t>Type for Web</a:t>
            </a:r>
          </a:p>
          <a:p>
            <a:r>
              <a:rPr lang="en-US" dirty="0" smtClean="0"/>
              <a:t>Web Layout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20569" y="-92174"/>
            <a:ext cx="578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Interactive </a:t>
            </a:r>
            <a:r>
              <a:rPr lang="en-US" dirty="0" err="1" smtClean="0"/>
              <a:t>Bootcamp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83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CRAP Design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C.R.A.P: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Contrast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Repetition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Alignment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Proximity</a:t>
            </a:r>
            <a:endParaRPr lang="en-US" dirty="0"/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44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Use colors, shapes, sizes</a:t>
            </a:r>
            <a:r>
              <a:rPr lang="en-US" dirty="0" smtClean="0"/>
              <a:t>, fonts, </a:t>
            </a:r>
            <a:r>
              <a:rPr lang="en-US" dirty="0"/>
              <a:t>space and imagery to create contrast in design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Avoid colors and typefaces that are similar. 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10" name="Picture Placeholder 9" descr="Caviar.png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4" t="1097" r="21155" b="8729"/>
          <a:stretch/>
        </p:blipFill>
        <p:spPr>
          <a:xfrm>
            <a:off x="7543800" y="2628900"/>
            <a:ext cx="1371600" cy="1481138"/>
          </a:xfrm>
        </p:spPr>
      </p:pic>
      <p:pic>
        <p:nvPicPr>
          <p:cNvPr id="14" name="Picture Placeholder 13" descr="ipod.pn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9" b="22075"/>
          <a:stretch/>
        </p:blipFill>
        <p:spPr/>
      </p:pic>
      <p:pic>
        <p:nvPicPr>
          <p:cNvPr id="16" name="Picture Placeholder 15" descr="high-contrast.jpg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9" r="206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85925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p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42" y="109452"/>
            <a:ext cx="8209913" cy="674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51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Repeat visual elements throughout the </a:t>
            </a:r>
            <a:r>
              <a:rPr lang="en-US" dirty="0" smtClean="0"/>
              <a:t>design</a:t>
            </a:r>
          </a:p>
          <a:p>
            <a:r>
              <a:rPr lang="en-US" dirty="0" smtClean="0"/>
              <a:t>Communicates </a:t>
            </a:r>
            <a:r>
              <a:rPr lang="en-US" dirty="0"/>
              <a:t>consistency </a:t>
            </a:r>
            <a:r>
              <a:rPr lang="en-US" dirty="0" smtClean="0"/>
              <a:t>and brand  </a:t>
            </a:r>
            <a:endParaRPr lang="en-US" dirty="0"/>
          </a:p>
        </p:txBody>
      </p:sp>
      <p:pic>
        <p:nvPicPr>
          <p:cNvPr id="9" name="Picture Placeholder 8" descr="keane_under_the_iron_sun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778" r="-52778"/>
          <a:stretch>
            <a:fillRect/>
          </a:stretch>
        </p:blipFill>
        <p:spPr>
          <a:xfrm>
            <a:off x="-296579" y="225314"/>
            <a:ext cx="9847014" cy="4790439"/>
          </a:xfrm>
        </p:spPr>
      </p:pic>
    </p:spTree>
    <p:extLst>
      <p:ext uri="{BB962C8B-B14F-4D97-AF65-F5344CB8AC3E}">
        <p14:creationId xmlns:p14="http://schemas.microsoft.com/office/powerpoint/2010/main" val="1964505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w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6237"/>
            <a:ext cx="5191168" cy="68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11652"/>
      </p:ext>
    </p:extLst>
  </p:cSld>
  <p:clrMapOvr>
    <a:masterClrMapping/>
  </p:clrMapOvr>
</p:sld>
</file>

<file path=ppt/theme/theme1.xml><?xml version="1.0" encoding="utf-8"?>
<a:theme xmlns:a="http://schemas.openxmlformats.org/drawingml/2006/main" name="UNCBlue">
  <a:themeElements>
    <a:clrScheme name="UNC Blue">
      <a:dk1>
        <a:sysClr val="windowText" lastClr="000000"/>
      </a:dk1>
      <a:lt1>
        <a:sysClr val="window" lastClr="FFFFFF"/>
      </a:lt1>
      <a:dk2>
        <a:srgbClr val="004080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0080FF"/>
      </a:hlink>
      <a:folHlink>
        <a:srgbClr val="3EBBF0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UNCBlue.thmx</Template>
  <TotalTime>4326</TotalTime>
  <Words>504</Words>
  <Application>Microsoft Macintosh PowerPoint</Application>
  <PresentationFormat>On-screen Show (4:3)</PresentationFormat>
  <Paragraphs>128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UNCBlue</vt:lpstr>
      <vt:lpstr>Interactive Presentation </vt:lpstr>
      <vt:lpstr>Medium Choice </vt:lpstr>
      <vt:lpstr>Online, Mobile and Social</vt:lpstr>
      <vt:lpstr>Design Basics</vt:lpstr>
      <vt:lpstr>CRAP Design</vt:lpstr>
      <vt:lpstr>Contrast</vt:lpstr>
      <vt:lpstr>PowerPoint Presentation</vt:lpstr>
      <vt:lpstr>Repetition</vt:lpstr>
      <vt:lpstr>PowerPoint Presentation</vt:lpstr>
      <vt:lpstr>Alignment</vt:lpstr>
      <vt:lpstr>PowerPoint Presentation</vt:lpstr>
      <vt:lpstr>Proximity</vt:lpstr>
      <vt:lpstr>PowerPoint Presentation</vt:lpstr>
      <vt:lpstr>Color</vt:lpstr>
      <vt:lpstr>CMYK or RGB?</vt:lpstr>
      <vt:lpstr>Color Relationships</vt:lpstr>
      <vt:lpstr>kuler.adobe.com</vt:lpstr>
      <vt:lpstr>Web Type</vt:lpstr>
      <vt:lpstr>Readability</vt:lpstr>
      <vt:lpstr>Type Categories</vt:lpstr>
      <vt:lpstr>Type Categories</vt:lpstr>
      <vt:lpstr>PowerPoint Presentation</vt:lpstr>
      <vt:lpstr>My Rules for Type </vt:lpstr>
      <vt:lpstr>Fun</vt:lpstr>
      <vt:lpstr>Web Layout</vt:lpstr>
      <vt:lpstr>Rule of Thirds</vt:lpstr>
      <vt:lpstr>Layouts: Fluid vs. Fixed Width</vt:lpstr>
      <vt:lpstr>Standard Layouts </vt:lpstr>
      <vt:lpstr>1 Column or Fluid Center</vt:lpstr>
      <vt:lpstr>2 Column Fluid</vt:lpstr>
      <vt:lpstr>3 Column Fluid</vt:lpstr>
      <vt:lpstr>Online and Mobile Design </vt:lpstr>
      <vt:lpstr>New Models</vt:lpstr>
      <vt:lpstr>A short history lesson</vt:lpstr>
      <vt:lpstr>HTML and CSS</vt:lpstr>
      <vt:lpstr>Battle has been won!</vt:lpstr>
      <vt:lpstr>Lets get to work!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Presentation </dc:title>
  <dc:creator>UNC Chapel Hill School of Journalism</dc:creator>
  <cp:lastModifiedBy>School of Journalism</cp:lastModifiedBy>
  <cp:revision>13</cp:revision>
  <dcterms:created xsi:type="dcterms:W3CDTF">2012-05-22T14:24:47Z</dcterms:created>
  <dcterms:modified xsi:type="dcterms:W3CDTF">2014-05-12T03:37:20Z</dcterms:modified>
</cp:coreProperties>
</file>